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8" r:id="rId2"/>
    <p:sldId id="269" r:id="rId3"/>
    <p:sldId id="307" r:id="rId4"/>
    <p:sldId id="309" r:id="rId5"/>
    <p:sldId id="310" r:id="rId6"/>
    <p:sldId id="311" r:id="rId7"/>
    <p:sldId id="304" r:id="rId8"/>
    <p:sldId id="315" r:id="rId9"/>
    <p:sldId id="312" r:id="rId10"/>
    <p:sldId id="313" r:id="rId11"/>
    <p:sldId id="314" r:id="rId12"/>
    <p:sldId id="305" r:id="rId13"/>
    <p:sldId id="276" r:id="rId14"/>
    <p:sldId id="306" r:id="rId15"/>
    <p:sldId id="275" r:id="rId16"/>
    <p:sldId id="290" r:id="rId17"/>
    <p:sldId id="302" r:id="rId18"/>
    <p:sldId id="303" r:id="rId1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8E6D9"/>
    <a:srgbClr val="0033CC"/>
    <a:srgbClr val="006600"/>
    <a:srgbClr val="9900CC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1\Desktop\New%20Microsoft%20Office%20Excel%20Worksheet%20(5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1\Desktop\New%20Microsoft%20Office%20Excel%20Worksheet%20(5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CTT\Users\Public\TA-%20T.%20Nath\Sugarcane%20APY%20(Graph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District%20wise%20APY-Sugarcan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District%20wise%20APY-Sugarcan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CCFFCC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CC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868592712675666E-3"/>
                  <c:y val="9.8172824550778656E-5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3%</a:t>
                    </a:r>
                  </a:p>
                  <a:p>
                    <a:r>
                      <a:rPr lang="en-US" sz="2000"/>
                      <a:t>A.P.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1.5335996603365761E-2"/>
                  <c:y val="1.4222440944881875E-3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5 %</a:t>
                    </a:r>
                  </a:p>
                  <a:p>
                    <a:r>
                      <a:rPr lang="en-US" sz="2000"/>
                      <a:t>Bihar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567498456075344E-2"/>
                  <c:y val="2.6754618413083207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4%</a:t>
                    </a:r>
                  </a:p>
                  <a:p>
                    <a:r>
                      <a:rPr lang="en-US" sz="2000"/>
                      <a:t>Gujarat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8180677782924323E-3"/>
                  <c:y val="3.6499848576620759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9%</a:t>
                    </a:r>
                  </a:p>
                  <a:p>
                    <a:r>
                      <a:rPr lang="en-US" sz="2000"/>
                      <a:t>Karnataka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0.19583333124260208"/>
                  <c:y val="-0.10630478471669375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FFFF00"/>
                        </a:solidFill>
                      </a:rPr>
                      <a:t>20% </a:t>
                    </a:r>
                  </a:p>
                  <a:p>
                    <a:r>
                      <a:rPr lang="en-US" sz="1800" dirty="0">
                        <a:solidFill>
                          <a:srgbClr val="FFFF00"/>
                        </a:solidFill>
                      </a:rPr>
                      <a:t>Maharashtra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9.2626201472212746E-2"/>
                  <c:y val="-5.2831061637730027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6%</a:t>
                    </a:r>
                  </a:p>
                  <a:p>
                    <a:r>
                      <a:rPr lang="en-US" sz="2000"/>
                      <a:t>Tamil Nadu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0.23972460243940141"/>
                  <c:y val="-0.128585483648687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FFFF00"/>
                        </a:solidFill>
                      </a:rPr>
                      <a:t>44%</a:t>
                    </a:r>
                  </a:p>
                  <a:p>
                    <a:r>
                      <a:rPr lang="en-US" sz="2000" dirty="0">
                        <a:solidFill>
                          <a:srgbClr val="FFFF00"/>
                        </a:solidFill>
                      </a:rPr>
                      <a:t>Uttar Pradesh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2.1424109876804022E-2"/>
                  <c:y val="1.2677997772291781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2%</a:t>
                    </a:r>
                  </a:p>
                  <a:p>
                    <a:r>
                      <a:rPr lang="en-US" sz="2000"/>
                      <a:t>UK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1.1017838771477807E-2"/>
                  <c:y val="2.8618353985284451E-3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 9%</a:t>
                    </a:r>
                  </a:p>
                  <a:p>
                    <a:r>
                      <a:rPr lang="en-US" sz="2000"/>
                      <a:t>Others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IN" sz="2000"/>
                </a:pPr>
                <a:endParaRPr lang="en-US"/>
              </a:p>
            </c:txPr>
            <c:showVal val="1"/>
            <c:showLeaderLines val="1"/>
          </c:dLbls>
          <c:cat>
            <c:strRef>
              <c:f>'Sheet1 (2)'!$C$88:$C$96</c:f>
              <c:strCache>
                <c:ptCount val="9"/>
                <c:pt idx="0">
                  <c:v>Andhra Pradesh</c:v>
                </c:pt>
                <c:pt idx="1">
                  <c:v>Bihar</c:v>
                </c:pt>
                <c:pt idx="2">
                  <c:v>Gujarat </c:v>
                </c:pt>
                <c:pt idx="3">
                  <c:v>Karnataka</c:v>
                </c:pt>
                <c:pt idx="4">
                  <c:v>Maharashtra</c:v>
                </c:pt>
                <c:pt idx="5">
                  <c:v>Tamil Nadu</c:v>
                </c:pt>
                <c:pt idx="6">
                  <c:v>Uttar Pradesh</c:v>
                </c:pt>
                <c:pt idx="7">
                  <c:v>Uttarakhand</c:v>
                </c:pt>
                <c:pt idx="8">
                  <c:v>Others</c:v>
                </c:pt>
              </c:strCache>
            </c:strRef>
          </c:cat>
          <c:val>
            <c:numRef>
              <c:f>'Sheet1 (2)'!$D$88:$D$96</c:f>
              <c:numCache>
                <c:formatCode>0</c:formatCode>
                <c:ptCount val="9"/>
                <c:pt idx="0">
                  <c:v>2.7616569941965174</c:v>
                </c:pt>
                <c:pt idx="1">
                  <c:v>5.043025815489294</c:v>
                </c:pt>
                <c:pt idx="2">
                  <c:v>3.5954906277099594</c:v>
                </c:pt>
                <c:pt idx="3">
                  <c:v>9.0054032419451708</c:v>
                </c:pt>
                <c:pt idx="4">
                  <c:v>19.705156427189646</c:v>
                </c:pt>
                <c:pt idx="5">
                  <c:v>5.5233139883930384</c:v>
                </c:pt>
                <c:pt idx="6">
                  <c:v>43.612834367286894</c:v>
                </c:pt>
                <c:pt idx="7">
                  <c:v>2.0212127276365819</c:v>
                </c:pt>
                <c:pt idx="8">
                  <c:v>8.7299999999999986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Pt>
            <c:idx val="6"/>
            <c:spPr>
              <a:solidFill>
                <a:srgbClr val="00CC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0250004720632964E-3"/>
                  <c:y val="-4.9947761384195911E-3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3% A.P.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0627434728553692E-2"/>
                  <c:y val="1.1000808934359925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4% Bihar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3.2139591103743613E-2"/>
                  <c:y val="4.5161350396610615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4% Gujarat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5.7235944191186633E-2"/>
                  <c:y val="0.10068427699309219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11%</a:t>
                    </a:r>
                  </a:p>
                  <a:p>
                    <a:r>
                      <a:rPr lang="en-US" sz="2000"/>
                      <a:t>Karnataka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0.20924101663551048"/>
                  <c:y val="-0.1284752694748108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FFFF00"/>
                        </a:solidFill>
                      </a:rPr>
                      <a:t>22%</a:t>
                    </a:r>
                  </a:p>
                  <a:p>
                    <a:r>
                      <a:rPr lang="en-US" sz="1800" dirty="0">
                        <a:solidFill>
                          <a:srgbClr val="FFFF00"/>
                        </a:solidFill>
                      </a:rPr>
                      <a:t>Maharashtra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0.16740333092033458"/>
                  <c:y val="-3.1189127638574503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8%</a:t>
                    </a:r>
                  </a:p>
                  <a:p>
                    <a:r>
                      <a:rPr lang="en-US" sz="2000"/>
                      <a:t>Tamil Nadu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0.16640334976113724"/>
                  <c:y val="-7.730423260199273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FFFF00"/>
                        </a:solidFill>
                      </a:rPr>
                      <a:t>39%</a:t>
                    </a:r>
                  </a:p>
                  <a:p>
                    <a:r>
                      <a:rPr lang="en-US" sz="2000" dirty="0">
                        <a:solidFill>
                          <a:srgbClr val="FFFF00"/>
                        </a:solidFill>
                      </a:rPr>
                      <a:t>U.P.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2.0757494129023352E-2"/>
                  <c:y val="1.710867072879748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2% U.K.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1.5969609062025141E-2"/>
                  <c:y val="-3.1013961392298239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8% Others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IN" sz="2000"/>
                </a:pPr>
                <a:endParaRPr lang="en-US"/>
              </a:p>
            </c:txPr>
            <c:showVal val="1"/>
            <c:showLeaderLines val="1"/>
          </c:dLbls>
          <c:cat>
            <c:strRef>
              <c:f>'Sheet1 (2)'!$C$100:$C$108</c:f>
              <c:strCache>
                <c:ptCount val="9"/>
                <c:pt idx="0">
                  <c:v>Andhra Pradesh</c:v>
                </c:pt>
                <c:pt idx="1">
                  <c:v>Bihar</c:v>
                </c:pt>
                <c:pt idx="2">
                  <c:v>Gujarat </c:v>
                </c:pt>
                <c:pt idx="3">
                  <c:v>Karnataka</c:v>
                </c:pt>
                <c:pt idx="4">
                  <c:v>Maharashtra</c:v>
                </c:pt>
                <c:pt idx="5">
                  <c:v>Tamil Nadu</c:v>
                </c:pt>
                <c:pt idx="6">
                  <c:v>Uttar Pradesh</c:v>
                </c:pt>
                <c:pt idx="7">
                  <c:v>Uttarakhand</c:v>
                </c:pt>
                <c:pt idx="8">
                  <c:v>Others</c:v>
                </c:pt>
              </c:strCache>
            </c:strRef>
          </c:cat>
          <c:val>
            <c:numRef>
              <c:f>'Sheet1 (2)'!$D$100:$D$108</c:f>
              <c:numCache>
                <c:formatCode>0</c:formatCode>
                <c:ptCount val="9"/>
                <c:pt idx="0">
                  <c:v>2.9493254907937567</c:v>
                </c:pt>
                <c:pt idx="1">
                  <c:v>3.7222898032873601</c:v>
                </c:pt>
                <c:pt idx="2">
                  <c:v>3.5750540256519532</c:v>
                </c:pt>
                <c:pt idx="3">
                  <c:v>11.244015312520848</c:v>
                </c:pt>
                <c:pt idx="4">
                  <c:v>22.135229240931086</c:v>
                </c:pt>
                <c:pt idx="5">
                  <c:v>8.0947690373978887</c:v>
                </c:pt>
                <c:pt idx="6">
                  <c:v>38.867893286518942</c:v>
                </c:pt>
                <c:pt idx="7">
                  <c:v>1.6925999204080169</c:v>
                </c:pt>
                <c:pt idx="8">
                  <c:v>7.72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 years (11-12 to 15-16)'!$K$51</c:f>
              <c:strCache>
                <c:ptCount val="1"/>
                <c:pt idx="0">
                  <c:v>Average Productivity (tonnes/ha) of Sugarcane in India</c:v>
                </c:pt>
              </c:strCache>
            </c:strRef>
          </c:tx>
          <c:dPt>
            <c:idx val="5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'5 years (11-12 to 15-16)'!$J$52:$J$64</c:f>
              <c:strCache>
                <c:ptCount val="13"/>
                <c:pt idx="0">
                  <c:v>Andhra Pradesh</c:v>
                </c:pt>
                <c:pt idx="1">
                  <c:v>Bihar</c:v>
                </c:pt>
                <c:pt idx="2">
                  <c:v>Gujrat</c:v>
                </c:pt>
                <c:pt idx="3">
                  <c:v>Haryana</c:v>
                </c:pt>
                <c:pt idx="4">
                  <c:v>Karnataka</c:v>
                </c:pt>
                <c:pt idx="5">
                  <c:v>Madhya Pradesh</c:v>
                </c:pt>
                <c:pt idx="6">
                  <c:v>Maharashtra</c:v>
                </c:pt>
                <c:pt idx="7">
                  <c:v>Punjab</c:v>
                </c:pt>
                <c:pt idx="8">
                  <c:v>Tamil Nadu</c:v>
                </c:pt>
                <c:pt idx="9">
                  <c:v>Uttar Pradesh</c:v>
                </c:pt>
                <c:pt idx="10">
                  <c:v>Uttarakhand</c:v>
                </c:pt>
                <c:pt idx="11">
                  <c:v>West Bengal</c:v>
                </c:pt>
                <c:pt idx="12">
                  <c:v>Others</c:v>
                </c:pt>
              </c:strCache>
            </c:strRef>
          </c:cat>
          <c:val>
            <c:numRef>
              <c:f>'5 years (11-12 to 15-16)'!$K$52:$K$64</c:f>
              <c:numCache>
                <c:formatCode>0.00</c:formatCode>
                <c:ptCount val="13"/>
                <c:pt idx="0">
                  <c:v>77.033199999999994</c:v>
                </c:pt>
                <c:pt idx="1">
                  <c:v>51.9084</c:v>
                </c:pt>
                <c:pt idx="2">
                  <c:v>69.413800000000023</c:v>
                </c:pt>
                <c:pt idx="3">
                  <c:v>73.254199999999997</c:v>
                </c:pt>
                <c:pt idx="4">
                  <c:v>87.970199999999991</c:v>
                </c:pt>
                <c:pt idx="5">
                  <c:v>43.7834</c:v>
                </c:pt>
                <c:pt idx="6">
                  <c:v>79.093999999999994</c:v>
                </c:pt>
                <c:pt idx="7">
                  <c:v>73.054000000000002</c:v>
                </c:pt>
                <c:pt idx="8">
                  <c:v>104.09760000000014</c:v>
                </c:pt>
                <c:pt idx="9">
                  <c:v>61.817599999999999</c:v>
                </c:pt>
                <c:pt idx="10">
                  <c:v>59.7044</c:v>
                </c:pt>
                <c:pt idx="11">
                  <c:v>111.4526</c:v>
                </c:pt>
                <c:pt idx="12">
                  <c:v>56.016200000000005</c:v>
                </c:pt>
              </c:numCache>
            </c:numRef>
          </c:val>
        </c:ser>
        <c:axId val="79297536"/>
        <c:axId val="80687872"/>
      </c:barChart>
      <c:catAx>
        <c:axId val="79297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0687872"/>
        <c:crosses val="autoZero"/>
        <c:auto val="1"/>
        <c:lblAlgn val="ctr"/>
        <c:lblOffset val="100"/>
      </c:catAx>
      <c:valAx>
        <c:axId val="80687872"/>
        <c:scaling>
          <c:orientation val="minMax"/>
        </c:scaling>
        <c:axPos val="l"/>
        <c:majorGridlines/>
        <c:numFmt formatCode="0.00" sourceLinked="1"/>
        <c:maj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297536"/>
        <c:crosses val="autoZero"/>
        <c:crossBetween val="between"/>
      </c:valAx>
    </c:plotArea>
    <c:plotVisOnly val="1"/>
  </c:chart>
  <c:spPr>
    <a:ln>
      <a:solidFill>
        <a:srgbClr val="00B0F0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Pt>
            <c:idx val="7"/>
            <c:spPr>
              <a:solidFill>
                <a:srgbClr val="00B050"/>
              </a:solidFill>
            </c:spPr>
          </c:dPt>
          <c:dPt>
            <c:idx val="13"/>
            <c:spPr>
              <a:solidFill>
                <a:srgbClr val="FF0000"/>
              </a:solidFill>
            </c:spPr>
          </c:dPt>
          <c:dLbls>
            <c:txPr>
              <a:bodyPr rot="5400000" vert="horz"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Sheet1!$B$4:$B$18</c:f>
              <c:strCache>
                <c:ptCount val="15"/>
                <c:pt idx="0">
                  <c:v>A.P. </c:v>
                </c:pt>
                <c:pt idx="1">
                  <c:v>Bihar</c:v>
                </c:pt>
                <c:pt idx="2">
                  <c:v>Chhattisgarh</c:v>
                </c:pt>
                <c:pt idx="3">
                  <c:v>Gujarat </c:v>
                </c:pt>
                <c:pt idx="4">
                  <c:v>Haryana </c:v>
                </c:pt>
                <c:pt idx="5">
                  <c:v>Karnataka </c:v>
                </c:pt>
                <c:pt idx="6">
                  <c:v>Madhya Pradesh</c:v>
                </c:pt>
                <c:pt idx="7">
                  <c:v>Maharashtra </c:v>
                </c:pt>
                <c:pt idx="8">
                  <c:v>Odisha</c:v>
                </c:pt>
                <c:pt idx="9">
                  <c:v>Punjab </c:v>
                </c:pt>
                <c:pt idx="10">
                  <c:v>Tamil Nadu </c:v>
                </c:pt>
                <c:pt idx="11">
                  <c:v>Uttar Pradesh </c:v>
                </c:pt>
                <c:pt idx="12">
                  <c:v>Uttarakhand </c:v>
                </c:pt>
                <c:pt idx="13">
                  <c:v>West Bengal </c:v>
                </c:pt>
                <c:pt idx="14">
                  <c:v>All India </c:v>
                </c:pt>
              </c:strCache>
            </c:strRef>
          </c:cat>
          <c:val>
            <c:numRef>
              <c:f>Sheet1!$C$4:$C$18</c:f>
              <c:numCache>
                <c:formatCode>General</c:formatCode>
                <c:ptCount val="15"/>
                <c:pt idx="0">
                  <c:v>9.6280000000000001</c:v>
                </c:pt>
                <c:pt idx="1">
                  <c:v>9.136000000000001</c:v>
                </c:pt>
                <c:pt idx="2">
                  <c:v>8.8280000000000012</c:v>
                </c:pt>
                <c:pt idx="3">
                  <c:v>10.641999999999999</c:v>
                </c:pt>
                <c:pt idx="4">
                  <c:v>9.7520000000000024</c:v>
                </c:pt>
                <c:pt idx="5">
                  <c:v>10.888000000000002</c:v>
                </c:pt>
                <c:pt idx="6">
                  <c:v>9.9360000000000017</c:v>
                </c:pt>
                <c:pt idx="7">
                  <c:v>11.448</c:v>
                </c:pt>
                <c:pt idx="8">
                  <c:v>8.9980000000000011</c:v>
                </c:pt>
                <c:pt idx="9">
                  <c:v>9.4340000000000011</c:v>
                </c:pt>
                <c:pt idx="10">
                  <c:v>8.7919999999999998</c:v>
                </c:pt>
                <c:pt idx="11">
                  <c:v>9.5300000000000011</c:v>
                </c:pt>
                <c:pt idx="12">
                  <c:v>9.1939999999999991</c:v>
                </c:pt>
                <c:pt idx="13">
                  <c:v>7.8780000000000001</c:v>
                </c:pt>
                <c:pt idx="14">
                  <c:v>10.3</c:v>
                </c:pt>
              </c:numCache>
            </c:numRef>
          </c:val>
        </c:ser>
        <c:overlap val="28"/>
        <c:axId val="80710656"/>
        <c:axId val="80716544"/>
      </c:barChart>
      <c:catAx>
        <c:axId val="80710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0716544"/>
        <c:crosses val="autoZero"/>
        <c:auto val="1"/>
        <c:lblAlgn val="ctr"/>
        <c:lblOffset val="100"/>
      </c:catAx>
      <c:valAx>
        <c:axId val="80716544"/>
        <c:scaling>
          <c:orientation val="minMax"/>
        </c:scaling>
        <c:axPos val="l"/>
        <c:majorGridlines/>
        <c:numFmt formatCode="General" sourceLinked="1"/>
        <c:tickLblPos val="nextTo"/>
        <c:crossAx val="8071065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Sheet1!$D$6</c:f>
              <c:strCache>
                <c:ptCount val="1"/>
                <c:pt idx="0">
                  <c:v>2014-15</c:v>
                </c:pt>
              </c:strCache>
            </c:strRef>
          </c:tx>
          <c:dLbls>
            <c:dLbl>
              <c:idx val="0"/>
              <c:layout>
                <c:manualLayout>
                  <c:x val="-3.6654955360325451E-3"/>
                  <c:y val="5.387167681744803E-3"/>
                </c:manualLayout>
              </c:layout>
              <c:showVal val="1"/>
            </c:dLbl>
            <c:dLbl>
              <c:idx val="1"/>
              <c:layout>
                <c:manualLayout>
                  <c:x val="-1.4661982144130175E-2"/>
                  <c:y val="2.69358384087240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21.35 %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63.71 %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multiLvlStrRef>
              <c:f>Sheet1!$E$4:$H$5</c:f>
              <c:multiLvlStrCache>
                <c:ptCount val="4"/>
                <c:lvl>
                  <c:pt idx="0">
                    <c:v>Area (lakh ha)</c:v>
                  </c:pt>
                  <c:pt idx="1">
                    <c:v>% coverage</c:v>
                  </c:pt>
                  <c:pt idx="2">
                    <c:v>Area (lakh ha)</c:v>
                  </c:pt>
                  <c:pt idx="3">
                    <c:v>% coverage</c:v>
                  </c:pt>
                </c:lvl>
                <c:lvl>
                  <c:pt idx="0">
                    <c:v>Early Varieties </c:v>
                  </c:pt>
                  <c:pt idx="2">
                    <c:v>Mid and Late varieties</c:v>
                  </c:pt>
                </c:lvl>
              </c:multiLvlStrCache>
            </c:multiLvlStrRef>
          </c:cat>
          <c:val>
            <c:numRef>
              <c:f>Sheet1!$E$6:$H$6</c:f>
              <c:numCache>
                <c:formatCode>0.00</c:formatCode>
                <c:ptCount val="4"/>
                <c:pt idx="0">
                  <c:v>4.55</c:v>
                </c:pt>
                <c:pt idx="1">
                  <c:v>21.35</c:v>
                </c:pt>
                <c:pt idx="2">
                  <c:v>13.370000000000005</c:v>
                </c:pt>
                <c:pt idx="3">
                  <c:v>63.71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2015-16</c:v>
                </c:pt>
              </c:strCache>
            </c:strRef>
          </c:tx>
          <c:dLbls>
            <c:dLbl>
              <c:idx val="1"/>
              <c:layout>
                <c:manualLayout>
                  <c:x val="-2.5658468752227801E-2"/>
                  <c:y val="2.69358384087240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34.47 %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9.163738840081365E-3"/>
                  <c:y val="-2.69358384087240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39.03 %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multiLvlStrRef>
              <c:f>Sheet1!$E$4:$H$5</c:f>
              <c:multiLvlStrCache>
                <c:ptCount val="4"/>
                <c:lvl>
                  <c:pt idx="0">
                    <c:v>Area (lakh ha)</c:v>
                  </c:pt>
                  <c:pt idx="1">
                    <c:v>% coverage</c:v>
                  </c:pt>
                  <c:pt idx="2">
                    <c:v>Area (lakh ha)</c:v>
                  </c:pt>
                  <c:pt idx="3">
                    <c:v>% coverage</c:v>
                  </c:pt>
                </c:lvl>
                <c:lvl>
                  <c:pt idx="0">
                    <c:v>Early Varieties </c:v>
                  </c:pt>
                  <c:pt idx="2">
                    <c:v>Mid and Late varieties</c:v>
                  </c:pt>
                </c:lvl>
              </c:multiLvlStrCache>
            </c:multiLvlStrRef>
          </c:cat>
          <c:val>
            <c:numRef>
              <c:f>Sheet1!$E$7:$H$7</c:f>
              <c:numCache>
                <c:formatCode>0.00</c:formatCode>
                <c:ptCount val="4"/>
                <c:pt idx="0">
                  <c:v>7.07</c:v>
                </c:pt>
                <c:pt idx="1">
                  <c:v>34.47</c:v>
                </c:pt>
                <c:pt idx="2">
                  <c:v>8.01</c:v>
                </c:pt>
                <c:pt idx="3">
                  <c:v>39.03</c:v>
                </c:pt>
              </c:numCache>
            </c:numRef>
          </c:val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2016-17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52.83 %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2.0160225448178984E-2"/>
                  <c:y val="8.0807515226171966E-3"/>
                </c:manualLayout>
              </c:layout>
              <c:showVal val="1"/>
            </c:dLbl>
            <c:dLbl>
              <c:idx val="3"/>
              <c:layout>
                <c:manualLayout>
                  <c:x val="1.8327477680162726E-2"/>
                  <c:y val="1.07743353634896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36.54 %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multiLvlStrRef>
              <c:f>Sheet1!$E$4:$H$5</c:f>
              <c:multiLvlStrCache>
                <c:ptCount val="4"/>
                <c:lvl>
                  <c:pt idx="0">
                    <c:v>Area (lakh ha)</c:v>
                  </c:pt>
                  <c:pt idx="1">
                    <c:v>% coverage</c:v>
                  </c:pt>
                  <c:pt idx="2">
                    <c:v>Area (lakh ha)</c:v>
                  </c:pt>
                  <c:pt idx="3">
                    <c:v>% coverage</c:v>
                  </c:pt>
                </c:lvl>
                <c:lvl>
                  <c:pt idx="0">
                    <c:v>Early Varieties </c:v>
                  </c:pt>
                  <c:pt idx="2">
                    <c:v>Mid and Late varieties</c:v>
                  </c:pt>
                </c:lvl>
              </c:multiLvlStrCache>
            </c:multiLvlStrRef>
          </c:cat>
          <c:val>
            <c:numRef>
              <c:f>Sheet1!$E$8:$H$8</c:f>
              <c:numCache>
                <c:formatCode>0.00</c:formatCode>
                <c:ptCount val="4"/>
                <c:pt idx="0">
                  <c:v>10.850000000000005</c:v>
                </c:pt>
                <c:pt idx="1">
                  <c:v>52.83</c:v>
                </c:pt>
                <c:pt idx="2">
                  <c:v>7.5</c:v>
                </c:pt>
                <c:pt idx="3">
                  <c:v>36.54</c:v>
                </c:pt>
              </c:numCache>
            </c:numRef>
          </c:val>
        </c:ser>
        <c:axId val="80764928"/>
        <c:axId val="80766464"/>
      </c:barChart>
      <c:catAx>
        <c:axId val="80764928"/>
        <c:scaling>
          <c:orientation val="minMax"/>
        </c:scaling>
        <c:axPos val="b"/>
        <c:tickLblPos val="nextTo"/>
        <c:crossAx val="80766464"/>
        <c:crosses val="autoZero"/>
        <c:auto val="1"/>
        <c:lblAlgn val="ctr"/>
        <c:lblOffset val="100"/>
      </c:catAx>
      <c:valAx>
        <c:axId val="80766464"/>
        <c:scaling>
          <c:orientation val="minMax"/>
        </c:scaling>
        <c:axPos val="l"/>
        <c:majorGridlines/>
        <c:numFmt formatCode="0.00" sourceLinked="1"/>
        <c:tickLblPos val="nextTo"/>
        <c:crossAx val="807649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9900CC"/>
              </a:solidFill>
            </c:spPr>
          </c:dPt>
          <c:dPt>
            <c:idx val="7"/>
            <c:spPr>
              <a:solidFill>
                <a:srgbClr val="9900CC"/>
              </a:solidFill>
            </c:spPr>
          </c:dPt>
          <c:dPt>
            <c:idx val="8"/>
            <c:spPr>
              <a:solidFill>
                <a:srgbClr val="9900CC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8.29 %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19.62%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35.47%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24.24 %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17.72%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11.27%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2.31%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4.97%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5.49%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0.66%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2.14%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4.29%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multiLvlStrRef>
              <c:f>Sheet1!$E$18:$F$29</c:f>
              <c:multiLvlStrCache>
                <c:ptCount val="12"/>
                <c:lvl>
                  <c:pt idx="0">
                    <c:v>2014-15</c:v>
                  </c:pt>
                  <c:pt idx="1">
                    <c:v>2015-16</c:v>
                  </c:pt>
                  <c:pt idx="2">
                    <c:v>2016-17</c:v>
                  </c:pt>
                  <c:pt idx="3">
                    <c:v>2014-15</c:v>
                  </c:pt>
                  <c:pt idx="4">
                    <c:v>2015-16</c:v>
                  </c:pt>
                  <c:pt idx="5">
                    <c:v>2016-17</c:v>
                  </c:pt>
                  <c:pt idx="6">
                    <c:v>2014-15</c:v>
                  </c:pt>
                  <c:pt idx="7">
                    <c:v>2015-16</c:v>
                  </c:pt>
                  <c:pt idx="8">
                    <c:v>2016-17</c:v>
                  </c:pt>
                  <c:pt idx="9">
                    <c:v>2014-15</c:v>
                  </c:pt>
                  <c:pt idx="10">
                    <c:v>2015-16</c:v>
                  </c:pt>
                  <c:pt idx="11">
                    <c:v>2016-17</c:v>
                  </c:pt>
                </c:lvl>
                <c:lvl>
                  <c:pt idx="0">
                    <c:v>Co 0238</c:v>
                  </c:pt>
                  <c:pt idx="3">
                    <c:v>COS 767</c:v>
                  </c:pt>
                  <c:pt idx="6">
                    <c:v>CoSe01434</c:v>
                  </c:pt>
                  <c:pt idx="9">
                    <c:v>CoLk 94184</c:v>
                  </c:pt>
                </c:lvl>
              </c:multiLvlStrCache>
            </c:multiLvlStrRef>
          </c:cat>
          <c:val>
            <c:numRef>
              <c:f>Sheet1!$G$18:$G$29</c:f>
              <c:numCache>
                <c:formatCode>General</c:formatCode>
                <c:ptCount val="12"/>
                <c:pt idx="0">
                  <c:v>8.2900000000000009</c:v>
                </c:pt>
                <c:pt idx="1">
                  <c:v>19.62</c:v>
                </c:pt>
                <c:pt idx="2">
                  <c:v>35.47</c:v>
                </c:pt>
                <c:pt idx="3">
                  <c:v>24.24</c:v>
                </c:pt>
                <c:pt idx="4">
                  <c:v>17.72</c:v>
                </c:pt>
                <c:pt idx="5">
                  <c:v>11.27</c:v>
                </c:pt>
                <c:pt idx="6">
                  <c:v>2.3099999999999987</c:v>
                </c:pt>
                <c:pt idx="7">
                  <c:v>4.9700000000000024</c:v>
                </c:pt>
                <c:pt idx="8">
                  <c:v>5.49</c:v>
                </c:pt>
                <c:pt idx="9">
                  <c:v>0.66000000000000036</c:v>
                </c:pt>
                <c:pt idx="10">
                  <c:v>2.14</c:v>
                </c:pt>
                <c:pt idx="11">
                  <c:v>4.29</c:v>
                </c:pt>
              </c:numCache>
            </c:numRef>
          </c:val>
        </c:ser>
        <c:axId val="81998976"/>
        <c:axId val="82000512"/>
      </c:barChart>
      <c:catAx>
        <c:axId val="81998976"/>
        <c:scaling>
          <c:orientation val="minMax"/>
        </c:scaling>
        <c:axPos val="b"/>
        <c:tickLblPos val="nextTo"/>
        <c:crossAx val="82000512"/>
        <c:crosses val="autoZero"/>
        <c:auto val="1"/>
        <c:lblAlgn val="ctr"/>
        <c:lblOffset val="100"/>
      </c:catAx>
      <c:valAx>
        <c:axId val="82000512"/>
        <c:scaling>
          <c:orientation val="minMax"/>
        </c:scaling>
        <c:axPos val="l"/>
        <c:majorGridlines/>
        <c:numFmt formatCode="General" sourceLinked="1"/>
        <c:tickLblPos val="nextTo"/>
        <c:crossAx val="81998976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76FA21C-65BA-438A-BB28-1A96F453A1C3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3D1E6BD-1398-4547-AA7D-D0B58A0E5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F4FFE71-0A19-46F8-BFEC-25ABF3437257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4491CE2-0827-4825-B37E-A35AAB9E83D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91CE2-0827-4825-B37E-A35AAB9E83DB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91CE2-0827-4825-B37E-A35AAB9E83DB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FE2D9A-2FF4-4154-B0F8-560C22DC458B}" type="datetimeFigureOut">
              <a:rPr lang="en-IN" smtClean="0"/>
              <a:pPr/>
              <a:t>04-08-2017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5B2969-26A1-443C-9668-5D9C60CF792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857224" y="1857364"/>
            <a:ext cx="7715304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> </a:t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6600"/>
                </a:solidFill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66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2000" b="1" dirty="0" smtClean="0"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Myriad Pro Light" pitchFamily="34" charset="0"/>
                <a:cs typeface="Times New Roman" pitchFamily="18" charset="0"/>
              </a:rPr>
            </a:br>
            <a:r>
              <a:rPr lang="en-US" sz="2000" b="1" dirty="0" smtClean="0"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Myriad Pro Light" pitchFamily="34" charset="0"/>
                <a:cs typeface="Times New Roman" pitchFamily="18" charset="0"/>
              </a:rPr>
            </a:br>
            <a:r>
              <a:rPr lang="en-US" sz="2000" b="1" dirty="0" smtClean="0"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Myriad Pro Light" pitchFamily="34" charset="0"/>
                <a:cs typeface="Times New Roman" pitchFamily="18" charset="0"/>
              </a:rPr>
            </a:br>
            <a:r>
              <a:rPr lang="en-US" sz="2000" b="1" dirty="0" smtClean="0">
                <a:latin typeface="Myriad Pro Light" pitchFamily="34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Myriad Pro Light" pitchFamily="34" charset="0"/>
                <a:cs typeface="Times New Roman" pitchFamily="18" charset="0"/>
              </a:rPr>
            </a:br>
            <a:endParaRPr lang="en-US" sz="2000" b="1" dirty="0" smtClean="0">
              <a:latin typeface="Myriad Pro Light" pitchFamily="34" charset="0"/>
              <a:cs typeface="Times New Roman" pitchFamily="18" charset="0"/>
            </a:endParaRPr>
          </a:p>
        </p:txBody>
      </p:sp>
      <p:sp>
        <p:nvSpPr>
          <p:cNvPr id="1028" name="Subtitle 2"/>
          <p:cNvSpPr>
            <a:spLocks noGrp="1"/>
          </p:cNvSpPr>
          <p:nvPr>
            <p:ph type="subTitle" idx="1"/>
          </p:nvPr>
        </p:nvSpPr>
        <p:spPr>
          <a:xfrm>
            <a:off x="609600" y="4857760"/>
            <a:ext cx="7620000" cy="128588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1900" b="1" dirty="0" smtClean="0">
                <a:solidFill>
                  <a:srgbClr val="9900CC"/>
                </a:solidFill>
                <a:latin typeface="Myriad Pro Light" pitchFamily="34" charset="0"/>
                <a:cs typeface="Times New Roman" pitchFamily="18" charset="0"/>
              </a:rPr>
              <a:t>Dr. </a:t>
            </a:r>
            <a:r>
              <a:rPr lang="en-US" sz="1900" b="1" dirty="0" err="1" smtClean="0">
                <a:solidFill>
                  <a:srgbClr val="9900CC"/>
                </a:solidFill>
                <a:latin typeface="Myriad Pro Light" pitchFamily="34" charset="0"/>
                <a:cs typeface="Times New Roman" pitchFamily="18" charset="0"/>
              </a:rPr>
              <a:t>A.L.Waghmare</a:t>
            </a:r>
            <a:endParaRPr lang="en-US" sz="1900" b="1" dirty="0" smtClean="0">
              <a:solidFill>
                <a:srgbClr val="9900CC"/>
              </a:solidFill>
              <a:latin typeface="Myriad Pro Light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900" b="1" dirty="0" smtClean="0">
                <a:solidFill>
                  <a:srgbClr val="9900CC"/>
                </a:solidFill>
                <a:latin typeface="Myriad Pro Light" pitchFamily="34" charset="0"/>
                <a:cs typeface="Times New Roman" pitchFamily="18" charset="0"/>
              </a:rPr>
              <a:t>Director</a:t>
            </a:r>
          </a:p>
          <a:p>
            <a:pPr algn="ctr">
              <a:lnSpc>
                <a:spcPct val="90000"/>
              </a:lnSpc>
            </a:pPr>
            <a:endParaRPr lang="en-US" sz="800" b="1" dirty="0" smtClean="0">
              <a:solidFill>
                <a:srgbClr val="9900CC"/>
              </a:solidFill>
              <a:latin typeface="Myriad Pro Light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900" b="1" dirty="0" smtClean="0">
                <a:solidFill>
                  <a:srgbClr val="006600"/>
                </a:solidFill>
                <a:latin typeface="Myriad Pro Light" pitchFamily="34" charset="0"/>
                <a:cs typeface="Times New Roman" pitchFamily="18" charset="0"/>
              </a:rPr>
              <a:t>DIRECTORATE OF SUGARCANE DEVELOPMENT </a:t>
            </a:r>
          </a:p>
          <a:p>
            <a:pPr algn="ctr">
              <a:lnSpc>
                <a:spcPct val="90000"/>
              </a:lnSpc>
            </a:pPr>
            <a:r>
              <a:rPr lang="en-US" sz="1900" b="1" dirty="0" smtClean="0">
                <a:solidFill>
                  <a:srgbClr val="9900CC"/>
                </a:solidFill>
                <a:latin typeface="Myriad Pro Light" pitchFamily="34" charset="0"/>
                <a:cs typeface="Times New Roman" pitchFamily="18" charset="0"/>
              </a:rPr>
              <a:t>Govt. of India, Ministry of Agriculture &amp; Farmers Welfare</a:t>
            </a:r>
          </a:p>
          <a:p>
            <a:pPr algn="ctr">
              <a:lnSpc>
                <a:spcPct val="90000"/>
              </a:lnSpc>
            </a:pPr>
            <a:r>
              <a:rPr lang="en-US" sz="1900" b="1" dirty="0" smtClean="0">
                <a:solidFill>
                  <a:srgbClr val="9900CC"/>
                </a:solidFill>
                <a:latin typeface="Myriad Pro Light" pitchFamily="34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9900CC"/>
                </a:solidFill>
                <a:latin typeface="Myriad Pro Light" pitchFamily="34" charset="0"/>
                <a:cs typeface="Times New Roman" pitchFamily="18" charset="0"/>
              </a:rPr>
              <a:t>Lucknow</a:t>
            </a:r>
            <a:r>
              <a:rPr lang="en-US" sz="1900" b="1" dirty="0" smtClean="0">
                <a:solidFill>
                  <a:srgbClr val="9900CC"/>
                </a:solidFill>
                <a:latin typeface="Myriad Pro Light" pitchFamily="34" charset="0"/>
                <a:cs typeface="Times New Roman" pitchFamily="18" charset="0"/>
              </a:rPr>
              <a:t> – 226 024 (U.P.)</a:t>
            </a:r>
            <a:endParaRPr lang="en-US" sz="1800" b="1" dirty="0" smtClean="0">
              <a:solidFill>
                <a:srgbClr val="9900CC"/>
              </a:solidFill>
              <a:latin typeface="Myriad Pro Light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700" b="1" dirty="0" smtClean="0">
              <a:solidFill>
                <a:schemeClr val="tx1"/>
              </a:solidFill>
              <a:latin typeface="Myriad Pro Light" pitchFamily="34" charset="0"/>
              <a:cs typeface="Times New Roman" pitchFamily="18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3857621" y="2928935"/>
          <a:ext cx="1071570" cy="1428760"/>
        </p:xfrm>
        <a:graphic>
          <a:graphicData uri="http://schemas.openxmlformats.org/presentationml/2006/ole">
            <p:oleObj spid="_x0000_s1026" showAsIcon="1" r:id="rId4" imgW="1076475" imgH="1476190" progId="PBrush">
              <p:embed/>
            </p:oleObj>
          </a:graphicData>
        </a:graphic>
      </p:graphicFrame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285992"/>
            <a:ext cx="2719382" cy="174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285992"/>
            <a:ext cx="288782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00100" y="500042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Myriad Pro Light" pitchFamily="34" charset="0"/>
                <a:cs typeface="Times New Roman" pitchFamily="18" charset="0"/>
              </a:rPr>
              <a:t>Sugarcane</a:t>
            </a:r>
            <a:br>
              <a:rPr lang="en-US" sz="3200" b="1" dirty="0" smtClean="0">
                <a:solidFill>
                  <a:srgbClr val="006600"/>
                </a:solidFill>
                <a:latin typeface="Myriad Pro Light" pitchFamily="34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6600"/>
                </a:solidFill>
                <a:latin typeface="Myriad Pro Light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Myriad Pro Light" pitchFamily="34" charset="0"/>
                <a:cs typeface="Times New Roman" pitchFamily="18" charset="0"/>
              </a:rPr>
              <a:t>Status &amp; Developmental </a:t>
            </a:r>
            <a:r>
              <a:rPr lang="en-US" sz="3200" b="1" dirty="0" err="1" smtClean="0">
                <a:solidFill>
                  <a:srgbClr val="00B050"/>
                </a:solidFill>
                <a:latin typeface="Myriad Pro Light" pitchFamily="34" charset="0"/>
                <a:cs typeface="Times New Roman" pitchFamily="18" charset="0"/>
              </a:rPr>
              <a:t>Programmes</a:t>
            </a:r>
            <a:r>
              <a:rPr lang="en-US" sz="3200" b="1" dirty="0" smtClean="0">
                <a:solidFill>
                  <a:srgbClr val="00B050"/>
                </a:solidFill>
                <a:latin typeface="Myriad Pro Light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14414" y="1000108"/>
          <a:ext cx="692948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143108" y="0"/>
            <a:ext cx="6009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Mangal" pitchFamily="18" charset="0"/>
              </a:rPr>
              <a:t>Varietal coverage in Uttar Pradesh during 2014-15 to 2016-17</a:t>
            </a:r>
            <a:endParaRPr lang="hi-IN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28662" y="785794"/>
          <a:ext cx="750099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1538" y="0"/>
          <a:ext cx="7429552" cy="274320"/>
        </p:xfrm>
        <a:graphic>
          <a:graphicData uri="http://schemas.openxmlformats.org/drawingml/2006/table">
            <a:tbl>
              <a:tblPr/>
              <a:tblGrid>
                <a:gridCol w="742955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overage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major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varieties in Uttar Pradesh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SUGARCANE DEVELOPMENT PROGRAMMES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42984"/>
            <a:ext cx="8461448" cy="5426984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rgbClr val="0033CC"/>
                </a:solidFill>
              </a:rPr>
              <a:t>October 2000, the Crop oriented CSS implemented in different States subsumed with MMMA. </a:t>
            </a:r>
          </a:p>
          <a:p>
            <a:pPr algn="just"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 algn="just"/>
            <a:r>
              <a:rPr lang="en-US" sz="2400" dirty="0" smtClean="0">
                <a:solidFill>
                  <a:srgbClr val="0033CC"/>
                </a:solidFill>
              </a:rPr>
              <a:t>The main components continued to remain same with the flexibility to incorporate new components as per the requirement of the state.</a:t>
            </a:r>
          </a:p>
          <a:p>
            <a:pPr algn="just"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 algn="just"/>
            <a:r>
              <a:rPr lang="en-IN" sz="2400" dirty="0" smtClean="0">
                <a:solidFill>
                  <a:srgbClr val="006600"/>
                </a:solidFill>
              </a:rPr>
              <a:t>MMMA is continued till 2013-14.</a:t>
            </a:r>
          </a:p>
          <a:p>
            <a:pPr algn="just">
              <a:buNone/>
            </a:pPr>
            <a:endParaRPr lang="en-IN" sz="800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en-US" sz="500" dirty="0" smtClean="0"/>
          </a:p>
          <a:p>
            <a:r>
              <a:rPr lang="en-US" sz="2400" dirty="0" smtClean="0">
                <a:solidFill>
                  <a:srgbClr val="990000"/>
                </a:solidFill>
              </a:rPr>
              <a:t>From 2014-15, New scheme </a:t>
            </a:r>
            <a:r>
              <a:rPr lang="en-US" sz="2400" dirty="0" smtClean="0">
                <a:solidFill>
                  <a:srgbClr val="FF0000"/>
                </a:solidFill>
              </a:rPr>
              <a:t>NFSM- Commercial Crop (Sugarcane)</a:t>
            </a:r>
            <a:r>
              <a:rPr lang="en-US" sz="2400" dirty="0" smtClean="0">
                <a:solidFill>
                  <a:srgbClr val="0033CC"/>
                </a:solidFill>
              </a:rPr>
              <a:t> is under implementation.</a:t>
            </a:r>
          </a:p>
          <a:p>
            <a:pPr>
              <a:buAutoNum type="arabicPeriod"/>
            </a:pPr>
            <a:endParaRPr lang="en-US" sz="20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142981"/>
          <a:ext cx="9144000" cy="5750943"/>
        </p:xfrm>
        <a:graphic>
          <a:graphicData uri="http://schemas.openxmlformats.org/drawingml/2006/table">
            <a:tbl>
              <a:tblPr/>
              <a:tblGrid>
                <a:gridCol w="928662"/>
                <a:gridCol w="3071834"/>
                <a:gridCol w="1857388"/>
                <a:gridCol w="1786676"/>
                <a:gridCol w="1499440"/>
              </a:tblGrid>
              <a:tr h="3956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S.No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IN" sz="2400" b="1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State</a:t>
                      </a:r>
                      <a:endParaRPr lang="en-IN" sz="2400" b="1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Rs. In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Lakh</a:t>
                      </a:r>
                      <a:endParaRPr lang="en-IN" sz="2400" b="1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16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Central Share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State Share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6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Andhra Pradesh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12.11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8.07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20.18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Gujarat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15.38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10.25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25.63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Haryana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19.76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13.17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32.93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Karnataka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29.57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19.71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49.28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6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Madhya Pradesh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19.78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13.19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32.97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Maharashtra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188.99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125.99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314.98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Tamil Nadu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29.65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19.77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49.42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err="1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Telangana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5.50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Orissa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21.99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14.66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36.65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IN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Uttar Pradesh</a:t>
                      </a:r>
                      <a:endParaRPr lang="en-IN" sz="20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294.45</a:t>
                      </a:r>
                      <a:endParaRPr lang="en-IN" sz="20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196.30</a:t>
                      </a:r>
                      <a:endParaRPr lang="en-IN" sz="20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490.75</a:t>
                      </a:r>
                      <a:endParaRPr lang="en-IN" sz="20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Punjab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15.00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10.00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25.00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Uttrakhand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19.80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22.00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Bihar</a:t>
                      </a:r>
                      <a:endParaRPr lang="en-IN" sz="20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84.00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56.00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140.00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753.78</a:t>
                      </a:r>
                      <a:endParaRPr lang="en-IN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491.52</a:t>
                      </a:r>
                      <a:endParaRPr lang="en-IN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1245.30</a:t>
                      </a:r>
                      <a:endParaRPr lang="en-IN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Allocation under Centrally Sponsored Scheme of NFSM-Commercial crops (Sugarcane) 2017-18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87025"/>
            <a:ext cx="8358246" cy="44627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Implementing agencies </a:t>
            </a:r>
          </a:p>
          <a:p>
            <a:pPr algn="just"/>
            <a:endParaRPr lang="en-US" sz="2000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SDA- </a:t>
            </a:r>
            <a:r>
              <a:rPr lang="en-IN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Andhra Pradesh, Gujarat, Haryana, Karnataka,</a:t>
            </a:r>
          </a:p>
          <a:p>
            <a:pPr algn="just"/>
            <a:r>
              <a:rPr lang="en-IN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    Madhya Pradesh, Maharashtra, Tamil Nadu, Uttar </a:t>
            </a:r>
          </a:p>
          <a:p>
            <a:pPr algn="just"/>
            <a:r>
              <a:rPr lang="en-IN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    Pradesh, </a:t>
            </a:r>
            <a:r>
              <a:rPr lang="en-IN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Odisha</a:t>
            </a:r>
            <a:r>
              <a:rPr lang="en-IN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Punjab,Uttarakhand</a:t>
            </a:r>
            <a:r>
              <a:rPr lang="en-IN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Bihar &amp; </a:t>
            </a:r>
          </a:p>
          <a:p>
            <a:pPr algn="just"/>
            <a:r>
              <a:rPr lang="en-IN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IN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Telangana</a:t>
            </a:r>
            <a:r>
              <a:rPr lang="en-IN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DAC&amp;FW- DSD,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Lucknow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(nodal office)</a:t>
            </a:r>
            <a:endParaRPr lang="en-US" sz="2400" b="1" u="sng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ICAR-IISR, KVKs, SAUs, Cooperatives, NGOs, Private </a:t>
            </a:r>
          </a:p>
          <a:p>
            <a:pPr algn="just"/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Sector etc. </a:t>
            </a:r>
          </a:p>
          <a:p>
            <a:pPr algn="just"/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642910" y="5286388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Fund sharing pattern : 60% GOI: 40% State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15616" y="476672"/>
            <a:ext cx="69926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Components and pattern of assistance under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NFSM- Commercial crops ( Sugarcane)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3568" y="1428736"/>
          <a:ext cx="8136903" cy="450261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418622"/>
                <a:gridCol w="2855224"/>
                <a:gridCol w="1455486"/>
                <a:gridCol w="3407571"/>
              </a:tblGrid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Arial Unicode MS"/>
                          <a:cs typeface="Mangal"/>
                        </a:rPr>
                        <a:t>1</a:t>
                      </a:r>
                      <a:endParaRPr lang="en-IN" sz="24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Demonstration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on intercropping of pulses, cereals and oilseeds with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sugarcane</a:t>
                      </a:r>
                      <a:endParaRPr lang="en-IN" sz="18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Rs. 8000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per ha</a:t>
                      </a:r>
                      <a:endParaRPr lang="en-IN" sz="2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ICAR/ SAUs/ KVK/ NGOs/ Cooperatives/ State </a:t>
                      </a:r>
                      <a:r>
                        <a:rPr lang="en-US" sz="1800" dirty="0" err="1" smtClean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Deptt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of Agriculture</a:t>
                      </a:r>
                      <a:endParaRPr lang="en-IN" sz="2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7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Arial Unicode MS"/>
                          <a:cs typeface="Mangal"/>
                        </a:rPr>
                        <a:t>2</a:t>
                      </a:r>
                      <a:endParaRPr lang="en-IN" sz="24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Seed Production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800" dirty="0">
                        <a:solidFill>
                          <a:srgbClr val="0033CC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89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Arial Unicode MS"/>
                          <a:cs typeface="Mangal"/>
                        </a:rPr>
                        <a:t>a.</a:t>
                      </a:r>
                      <a:endParaRPr lang="en-IN" sz="24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Assistance in Breeder Seed Production</a:t>
                      </a:r>
                      <a:endParaRPr lang="en-IN" sz="18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Rs. 40000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per ha</a:t>
                      </a:r>
                      <a:endParaRPr lang="en-IN" sz="2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SAU,s/ ICAR and Sugarcane Research Institute, sugar factories,</a:t>
                      </a:r>
                      <a:endParaRPr lang="en-IN" sz="2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60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Arial Unicode MS"/>
                          <a:cs typeface="Mangal"/>
                        </a:rPr>
                        <a:t>b</a:t>
                      </a:r>
                      <a:endParaRPr lang="en-IN" sz="24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Production of tissue culture raised plantlets/ seedlings </a:t>
                      </a:r>
                      <a:endParaRPr lang="en-IN" sz="18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Rs. 3.5 per seedlings</a:t>
                      </a:r>
                      <a:endParaRPr lang="en-IN" sz="2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Sugarcane Institutions, Sugar factories, NGOs.</a:t>
                      </a:r>
                      <a:endParaRPr lang="en-IN" sz="2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5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Arial Unicode MS"/>
                          <a:cs typeface="Mangal"/>
                        </a:rPr>
                        <a:t>3</a:t>
                      </a:r>
                      <a:endParaRPr lang="en-IN" sz="24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Strengthening  of bio agent and tissue culture lab </a:t>
                      </a:r>
                      <a:endParaRPr lang="en-IN" sz="18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Rs. 75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lakhs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per lab</a:t>
                      </a:r>
                      <a:endParaRPr lang="en-IN" sz="2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Sugar factories/ SAU’s/ ICAR/ Sugarcane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Resh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Instt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 Etc.</a:t>
                      </a:r>
                      <a:endParaRPr lang="en-IN" sz="2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1628800"/>
          <a:ext cx="8247859" cy="350223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  <a:gridCol w="2857520"/>
                <a:gridCol w="1268388"/>
                <a:gridCol w="3407571"/>
              </a:tblGrid>
              <a:tr h="768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4</a:t>
                      </a:r>
                      <a:endParaRPr lang="en-IN" sz="28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Training  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Sugar factories/ SAU’s/ ICAR/ Sugarcane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Resh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Instt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 Etc.</a:t>
                      </a:r>
                      <a:endParaRPr lang="en-IN" sz="2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05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a</a:t>
                      </a:r>
                      <a:r>
                        <a:rPr lang="en-US" sz="20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</a:t>
                      </a:r>
                      <a:endParaRPr lang="en-IN" sz="28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National Level Trainings</a:t>
                      </a:r>
                      <a:endParaRPr lang="en-IN" sz="18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50000 per training</a:t>
                      </a:r>
                      <a:endParaRPr lang="en-IN" sz="2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IISR, SBI, VSI, UPCSR, etc.</a:t>
                      </a:r>
                      <a:endParaRPr lang="en-IN" sz="2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State government KVKs, NGO etc.</a:t>
                      </a:r>
                      <a:endParaRPr lang="en-IN" sz="2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05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b.</a:t>
                      </a:r>
                      <a:endParaRPr lang="en-IN" sz="28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State level training </a:t>
                      </a:r>
                      <a:endParaRPr lang="en-IN" sz="18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40000 per training</a:t>
                      </a:r>
                      <a:endParaRPr lang="en-IN" sz="2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33CC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154" marR="68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0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5</a:t>
                      </a:r>
                      <a:endParaRPr lang="en-IN" sz="28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Monitoring, evaluation &amp; electronic print media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</a:t>
                      </a:r>
                      <a:endParaRPr lang="en-IN" sz="18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DOSD, Lucknow</a:t>
                      </a:r>
                      <a:endParaRPr lang="en-IN" sz="2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642918"/>
            <a:ext cx="81439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NFSM-CC (Sugarcane)-UP-2017-18</a:t>
            </a:r>
          </a:p>
          <a:p>
            <a:pPr algn="ctr"/>
            <a:endParaRPr lang="en-US" sz="2000" b="1" u="sng" dirty="0" smtClean="0">
              <a:solidFill>
                <a:srgbClr val="FF0000"/>
              </a:solidFill>
            </a:endParaRPr>
          </a:p>
          <a:p>
            <a:pPr algn="just"/>
            <a:endParaRPr lang="en-US" sz="1600" b="1" u="sng" dirty="0" smtClean="0"/>
          </a:p>
          <a:p>
            <a:pPr algn="just"/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Districts covered(24)</a:t>
            </a:r>
          </a:p>
          <a:p>
            <a:pPr algn="just"/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Saharanpur,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Muzzaffarnagar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Shamli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Meerut,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Bagpat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Hapur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Ghaziabad,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Bulandsahar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Moradabad,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Bijnaur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 Rampur,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J.P.Nagar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Bareily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Pilibhit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Shahjahanpur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    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Sitapur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Lakhimpur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Hardoi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Bahraich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Gonda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            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Balrampur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Kushinagar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Basti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Faizabad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69266" tIns="34633" rIns="69266" bIns="34633"/>
          <a:lstStyle/>
          <a:p>
            <a:fld id="{6E608CD1-496D-4F78-8804-517524C0C0C0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7" descr="Image result for sugarcane products and by-produ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231" y="996049"/>
            <a:ext cx="7326923" cy="514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2110154" y="3315840"/>
            <a:ext cx="3165231" cy="11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266" tIns="34633" rIns="69266" bIns="34633">
            <a:spAutoFit/>
          </a:bodyPr>
          <a:lstStyle/>
          <a:p>
            <a:pPr algn="ctr"/>
            <a:r>
              <a:rPr lang="en-US" sz="3600" b="1" dirty="0">
                <a:solidFill>
                  <a:srgbClr val="FF3300"/>
                </a:solidFill>
              </a:rPr>
              <a:t>THANK YOU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 Importance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7% share of total value of agriculture output.</a:t>
            </a:r>
          </a:p>
          <a:p>
            <a:pPr algn="just" eaLnBrk="1" hangingPunct="1"/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About 50 million farmers and 0.4 million skilled and unskilled workers are engaged in cultivation of sugarcane and sugar industries &amp; its allied industries.</a:t>
            </a:r>
          </a:p>
          <a:p>
            <a:pPr algn="just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Provides raw materials for the second largest agro-based industry after textile. </a:t>
            </a:r>
          </a:p>
          <a:p>
            <a:pPr algn="just" eaLnBrk="1" hangingPunct="1"/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Sugar industry playing an important role in socio economic development, mobilizing rural resources, generating employments, improvement farm income etc.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Cultivated in about 2.5% of India’s gross cropped area.</a:t>
            </a:r>
          </a:p>
          <a:p>
            <a:pPr algn="just">
              <a:buNone/>
            </a:pPr>
            <a:endParaRPr lang="en-US" sz="24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330975"/>
          <a:ext cx="8358244" cy="1541041"/>
        </p:xfrm>
        <a:graphic>
          <a:graphicData uri="http://schemas.openxmlformats.org/drawingml/2006/table">
            <a:tbl>
              <a:tblPr/>
              <a:tblGrid>
                <a:gridCol w="1071570"/>
                <a:gridCol w="2000264"/>
                <a:gridCol w="3214709"/>
                <a:gridCol w="2071701"/>
              </a:tblGrid>
              <a:tr h="383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Area (Million ha)</a:t>
                      </a:r>
                      <a:endParaRPr lang="en-IN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Production (Million </a:t>
                      </a:r>
                      <a:r>
                        <a:rPr lang="en-US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tonnes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IN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Yield (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Tonnes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/ha)</a:t>
                      </a:r>
                      <a:endParaRPr lang="en-IN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World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1877.10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70.77</a:t>
                      </a:r>
                      <a:endParaRPr lang="en-IN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9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Brazil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739.27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75.17</a:t>
                      </a:r>
                      <a:endParaRPr lang="en-I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341.20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67.43</a:t>
                      </a:r>
                      <a:endParaRPr lang="en-I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9" y="2000239"/>
          <a:ext cx="8358245" cy="1051560"/>
        </p:xfrm>
        <a:graphic>
          <a:graphicData uri="http://schemas.openxmlformats.org/drawingml/2006/table">
            <a:tbl>
              <a:tblPr/>
              <a:tblGrid>
                <a:gridCol w="1071569"/>
                <a:gridCol w="2000264"/>
                <a:gridCol w="3214710"/>
                <a:gridCol w="2071702"/>
              </a:tblGrid>
              <a:tr h="277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341.20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67.43</a:t>
                      </a:r>
                      <a:endParaRPr lang="en-IN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7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U.P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134.87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61.80</a:t>
                      </a:r>
                      <a:endParaRPr lang="en-I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79.78</a:t>
                      </a:r>
                      <a:endParaRPr lang="en-IN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8596" y="3143248"/>
            <a:ext cx="4063933" cy="3699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Tropical region</a:t>
            </a:r>
          </a:p>
          <a:p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MS, Tamil Nadu, Gujarat, </a:t>
            </a:r>
          </a:p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Karnataka, AP,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Odisha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part of M.P</a:t>
            </a:r>
          </a:p>
          <a:p>
            <a:pPr algn="just">
              <a:lnSpc>
                <a:spcPct val="12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45% of the country area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55% of the country </a:t>
            </a:r>
            <a:r>
              <a:rPr lang="en-US" sz="24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prodn</a:t>
            </a:r>
            <a:r>
              <a:rPr lang="en-US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83 t/ha productivity</a:t>
            </a:r>
            <a:endParaRPr lang="en-US" sz="2400" dirty="0" smtClean="0"/>
          </a:p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357686" y="3071810"/>
            <a:ext cx="435771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Sub-tropical region</a:t>
            </a:r>
          </a:p>
          <a:p>
            <a:pPr algn="just">
              <a:lnSpc>
                <a:spcPct val="120000"/>
              </a:lnSpc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U.P., UK, Haryana, Punjab, </a:t>
            </a:r>
          </a:p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Bihar,West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Bengal and North East states </a:t>
            </a:r>
          </a:p>
          <a:p>
            <a:pPr algn="just">
              <a:lnSpc>
                <a:spcPct val="12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55% of the country area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45% of the country production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65t/ha productivity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69266" tIns="34633" rIns="69266" bIns="34633"/>
          <a:lstStyle/>
          <a:p>
            <a:fld id="{558EBE0C-5747-4468-8521-6F1F8C480413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879231" y="0"/>
          <a:ext cx="7971692" cy="620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227385" y="6072206"/>
            <a:ext cx="4160729" cy="48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266" tIns="34633" rIns="69266" bIns="34633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</a:rPr>
              <a:t>Sugarcane Area :  % share</a:t>
            </a:r>
            <a:endParaRPr lang="en-IN" sz="2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69266" tIns="34633" rIns="69266" bIns="34633"/>
          <a:lstStyle/>
          <a:p>
            <a:fld id="{60964D9F-0266-45E7-A5A5-5B57D3716BD9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527539" y="373665"/>
          <a:ext cx="8147538" cy="582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428728" y="5929330"/>
            <a:ext cx="5286412" cy="48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266" tIns="34633" rIns="69266" bIns="34633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</a:rPr>
              <a:t>Sugarcane Production:  % share</a:t>
            </a:r>
            <a:endParaRPr lang="en-IN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42862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State-wise Yield</a:t>
            </a:r>
            <a:r>
              <a:rPr lang="en-US" sz="1800" b="1" i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1800" b="1" i="0" baseline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tonnes</a:t>
            </a:r>
            <a:r>
              <a:rPr lang="en-US" sz="1800" b="1" i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/ha)</a:t>
            </a:r>
            <a:endParaRPr lang="en-US" sz="1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52399" y="914400"/>
          <a:ext cx="8839201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571487"/>
          <a:ext cx="8286809" cy="6199374"/>
        </p:xfrm>
        <a:graphic>
          <a:graphicData uri="http://schemas.openxmlformats.org/drawingml/2006/table">
            <a:tbl>
              <a:tblPr/>
              <a:tblGrid>
                <a:gridCol w="691821"/>
                <a:gridCol w="1881619"/>
                <a:gridCol w="1728717"/>
                <a:gridCol w="2179903"/>
                <a:gridCol w="1804749"/>
              </a:tblGrid>
              <a:tr h="25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Mangal"/>
                        </a:rPr>
                        <a:t>S. N.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Mangal"/>
                        </a:rPr>
                        <a:t>District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Mangal"/>
                        </a:rPr>
                        <a:t>Area (ha)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Mangal"/>
                        </a:rPr>
                        <a:t>Production (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Mangal"/>
                        </a:rPr>
                        <a:t>Tonnes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Mangal"/>
                        </a:rPr>
                        <a:t>)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Mangal"/>
                        </a:rPr>
                        <a:t>Yield (Tonnes/ha)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Mangal"/>
                        </a:rPr>
                        <a:t>Kheri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256442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16417465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64.02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2.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Bijnor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204720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12947450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63.24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3.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Mangal"/>
                        </a:rPr>
                        <a:t>Muzzaffarpur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169143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12353560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73.04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4.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Sitapur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145573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9501548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65.27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5.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Meerut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126186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9348390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74.08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6.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Saharanpur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126663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8106889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64.00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7.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Bareilly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92598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5750272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62.10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8.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Bagpat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73432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5529571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75.30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9.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Amroha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75952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5231127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68.87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10.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Pilibhit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76555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4969494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64.91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11.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Shamli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63041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4837457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76.73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12.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Kushinagar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76786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4593823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59.83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13.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Gonda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77829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4340681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55.77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14.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Bulandshahar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48675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3108453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63.86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15.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Moradabad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47574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3052007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64.15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16.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Shahjahanpur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44784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2894560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64.63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17.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Hapur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36906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2448810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66.35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18.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Basti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39188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2408142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61.45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19.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Balrampur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43896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2235007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50.92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20.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Hardoi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36869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angal"/>
                        </a:rPr>
                        <a:t>2231610</a:t>
                      </a:r>
                      <a:endParaRPr lang="en-US" sz="1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angal"/>
                        </a:rPr>
                        <a:t>60.53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Mangal"/>
                        </a:rPr>
                        <a:t>State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Mangal"/>
                        </a:rPr>
                        <a:t>2196011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Mangal"/>
                        </a:rPr>
                        <a:t>142213362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Mangal"/>
                        </a:rPr>
                        <a:t>64.76</a:t>
                      </a:r>
                      <a:endParaRPr lang="en-US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 rot="10800000" flipV="1">
            <a:off x="714348" y="261611"/>
            <a:ext cx="842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Top 20 Districts of Sugarcane (U.P.)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1022895"/>
          <a:ext cx="8215369" cy="4626864"/>
        </p:xfrm>
        <a:graphic>
          <a:graphicData uri="http://schemas.openxmlformats.org/drawingml/2006/table">
            <a:tbl>
              <a:tblPr/>
              <a:tblGrid>
                <a:gridCol w="2357454"/>
                <a:gridCol w="1643074"/>
                <a:gridCol w="1428760"/>
                <a:gridCol w="1500198"/>
                <a:gridCol w="1285883"/>
              </a:tblGrid>
              <a:tr h="393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2014-15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2015-16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2016-17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2017-18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Area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Lakh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ha)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21.41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21.69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21.60 *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22.65**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6D9"/>
                    </a:solidFill>
                  </a:tcPr>
                </a:tc>
              </a:tr>
              <a:tr h="787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Production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Lakh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tonnes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1330.60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1453.90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1337.04*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38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Yield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tonnes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/ha)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62.16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67.03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61.90*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Sugar Production (</a:t>
                      </a:r>
                      <a:r>
                        <a:rPr lang="en-US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Lakh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tonnes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71.02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68.41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87.73**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938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Sugar Recovery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(%)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9.54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10.62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10.61**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00034" y="500042"/>
            <a:ext cx="2051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/>
                <a:ea typeface="Times New Roman"/>
                <a:cs typeface="Mangal"/>
              </a:rPr>
              <a:t>Uttar Pradesh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1472" y="5643578"/>
            <a:ext cx="3653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/>
                <a:ea typeface="Times New Roman"/>
                <a:cs typeface="Mangal"/>
              </a:rPr>
              <a:t>*- III rd Advance estimates, E &amp; S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Times New Roman"/>
                <a:cs typeface="Mangal"/>
              </a:rPr>
              <a:t>**- Cane Commissioner office, U.P.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1539" y="1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ngal" pitchFamily="18" charset="0"/>
              </a:rPr>
              <a:t>State-wise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ngal" pitchFamily="18" charset="0"/>
              </a:rPr>
              <a:t> sugar Recovery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ngal" pitchFamily="18" charset="0"/>
              </a:rPr>
              <a:t>(Ave. of 2011-12 to 2015-16)</a:t>
            </a:r>
            <a:endParaRPr kumimoji="0" lang="hi-I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71472" y="571480"/>
          <a:ext cx="800105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1708</TotalTime>
  <Words>1057</Words>
  <Application>Microsoft Office PowerPoint</Application>
  <PresentationFormat>On-screen Show (4:3)</PresentationFormat>
  <Paragraphs>402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                                                                                                                                             </vt:lpstr>
      <vt:lpstr> Importance</vt:lpstr>
      <vt:lpstr>Slide 3</vt:lpstr>
      <vt:lpstr>Slide 4</vt:lpstr>
      <vt:lpstr>Slide 5</vt:lpstr>
      <vt:lpstr>State-wise Yield (tonnes/ha)</vt:lpstr>
      <vt:lpstr>Slide 7</vt:lpstr>
      <vt:lpstr>Slide 8</vt:lpstr>
      <vt:lpstr>Slide 9</vt:lpstr>
      <vt:lpstr>Slide 10</vt:lpstr>
      <vt:lpstr>Slide 11</vt:lpstr>
      <vt:lpstr>SUGARCANE DEVELOPMENT PROGRAMMES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wise and year wise area (lakh ha) of sugarcane crop in India from 2009-10 to 2013-14</dc:title>
  <dc:creator>HP</dc:creator>
  <cp:lastModifiedBy>HP</cp:lastModifiedBy>
  <cp:revision>278</cp:revision>
  <dcterms:created xsi:type="dcterms:W3CDTF">2014-05-21T05:06:25Z</dcterms:created>
  <dcterms:modified xsi:type="dcterms:W3CDTF">2017-08-04T07:12:55Z</dcterms:modified>
</cp:coreProperties>
</file>